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21"/>
  </p:notesMasterIdLst>
  <p:sldIdLst>
    <p:sldId id="256" r:id="rId2"/>
    <p:sldId id="290" r:id="rId3"/>
    <p:sldId id="291" r:id="rId4"/>
    <p:sldId id="303" r:id="rId5"/>
    <p:sldId id="307" r:id="rId6"/>
    <p:sldId id="301" r:id="rId7"/>
    <p:sldId id="304" r:id="rId8"/>
    <p:sldId id="302" r:id="rId9"/>
    <p:sldId id="306" r:id="rId10"/>
    <p:sldId id="308" r:id="rId11"/>
    <p:sldId id="305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263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96" autoAdjust="0"/>
  </p:normalViewPr>
  <p:slideViewPr>
    <p:cSldViewPr snapToGrid="0" snapToObjects="1"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&#1042;&#1054;&#1051;&#1053;&#1040;!!!\Desktop\&#1059;&#1089;&#1084;&#1086;&#1085;&#1095;&#1086;&#1085;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47471082243752"/>
          <c:y val="0.11140746431086339"/>
          <c:w val="0.50170906056097864"/>
          <c:h val="0.79661609371999231"/>
        </c:manualLayout>
      </c:layout>
      <c:pieChart>
        <c:varyColors val="1"/>
        <c:ser>
          <c:idx val="0"/>
          <c:order val="0"/>
          <c:tx>
            <c:strRef>
              <c:f>структура!$A$34</c:f>
              <c:strCache>
                <c:ptCount val="1"/>
                <c:pt idx="0">
                  <c:v>2011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FF0000"/>
              </a:solidFill>
            </c:spPr>
          </c:dPt>
          <c:dPt>
            <c:idx val="4"/>
            <c:bubble3D val="0"/>
            <c:spPr>
              <a:solidFill>
                <a:srgbClr val="FFC000"/>
              </a:solidFill>
            </c:spPr>
          </c:dPt>
          <c:dPt>
            <c:idx val="5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6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err="1" smtClean="0"/>
                      <a:t>Зироатҳои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ғалладона</a:t>
                    </a:r>
                    <a:r>
                      <a:rPr lang="ru-RU" dirty="0" smtClean="0"/>
                      <a:t> 50,5</a:t>
                    </a:r>
                    <a:endParaRPr lang="ru-RU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Пахта; 22,0</a:t>
                    </a:r>
                    <a:endParaRPr lang="ru-RU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err="1" smtClean="0"/>
                      <a:t>Зироатҳои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хуроки</a:t>
                    </a:r>
                    <a:r>
                      <a:rPr lang="ru-RU" dirty="0" smtClean="0"/>
                      <a:t> чорво10,6</a:t>
                    </a:r>
                    <a:endParaRPr lang="ru-RU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err="1" smtClean="0"/>
                      <a:t>Полезиҳо</a:t>
                    </a:r>
                    <a:r>
                      <a:rPr lang="ru-RU" dirty="0" smtClean="0"/>
                      <a:t>; 2,0</a:t>
                    </a:r>
                    <a:endParaRPr lang="ru-RU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Сабзавот5,8</a:t>
                    </a:r>
                    <a:endParaRPr lang="ru-RU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Картошка; 5,1</a:t>
                    </a:r>
                    <a:endParaRPr lang="ru-RU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smtClean="0"/>
                      <a:t>Дигар</a:t>
                    </a:r>
                    <a:r>
                      <a:rPr lang="ru-RU" baseline="0" smtClean="0"/>
                      <a:t> зироатҳо , </a:t>
                    </a:r>
                    <a:fld id="{2D159254-9F3E-4A92-84CA-BD3FA8CB1833}" type="VALUE">
                      <a:rPr lang="en-US" baseline="0"/>
                      <a:pPr/>
                      <a:t>[ЗНАЧЕНИЕ]</a:t>
                    </a:fld>
                    <a:endParaRPr lang="ru-RU" baseline="0" smtClean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структура!$B$33:$H$33</c:f>
              <c:strCache>
                <c:ptCount val="7"/>
                <c:pt idx="0">
                  <c:v>Зерновые культуры</c:v>
                </c:pt>
                <c:pt idx="1">
                  <c:v>Хлопчатник</c:v>
                </c:pt>
                <c:pt idx="2">
                  <c:v>Кормовые культуры</c:v>
                </c:pt>
                <c:pt idx="3">
                  <c:v>Бахчи</c:v>
                </c:pt>
                <c:pt idx="4">
                  <c:v>Овощи</c:v>
                </c:pt>
                <c:pt idx="5">
                  <c:v>Картофель</c:v>
                </c:pt>
                <c:pt idx="6">
                  <c:v>Другие культуры</c:v>
                </c:pt>
              </c:strCache>
            </c:strRef>
          </c:cat>
          <c:val>
            <c:numRef>
              <c:f>структура!$B$34:$H$34</c:f>
              <c:numCache>
                <c:formatCode>General</c:formatCode>
                <c:ptCount val="7"/>
                <c:pt idx="0">
                  <c:v>50.3</c:v>
                </c:pt>
                <c:pt idx="1">
                  <c:v>24</c:v>
                </c:pt>
                <c:pt idx="2">
                  <c:v>10.1</c:v>
                </c:pt>
                <c:pt idx="3">
                  <c:v>2</c:v>
                </c:pt>
                <c:pt idx="4">
                  <c:v>5.5</c:v>
                </c:pt>
                <c:pt idx="5">
                  <c:v>4.3</c:v>
                </c:pt>
                <c:pt idx="6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solidFill>
      <a:schemeClr val="accent3">
        <a:lumMod val="60000"/>
        <a:lumOff val="40000"/>
      </a:schemeClr>
    </a:solidFill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3BC1F3-BB75-9549-BB40-4E5EB116300E}" type="datetimeFigureOut">
              <a:rPr lang="en-US" smtClean="0"/>
              <a:t>6/28/2019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B9EE62-79BF-0F45-8E96-54386BF01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1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9EE62-79BF-0F45-8E96-54386BF01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14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9EE62-79BF-0F45-8E96-54386BF016A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55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9EE62-79BF-0F45-8E96-54386BF016A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124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F884-0963-2A48-8901-B76CA7B77CB7}" type="datetimeFigureOut">
              <a:rPr lang="en-US" smtClean="0"/>
              <a:t>6/28/2019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AE225-14D6-754C-A980-4484A2C08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27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F884-0963-2A48-8901-B76CA7B77CB7}" type="datetimeFigureOut">
              <a:rPr lang="en-US" smtClean="0"/>
              <a:t>6/28/2019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AE225-14D6-754C-A980-4484A2C08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167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F884-0963-2A48-8901-B76CA7B77CB7}" type="datetimeFigureOut">
              <a:rPr lang="en-US" smtClean="0"/>
              <a:t>6/28/2019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AE225-14D6-754C-A980-4484A2C08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166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F884-0963-2A48-8901-B76CA7B77CB7}" type="datetimeFigureOut">
              <a:rPr lang="en-US" smtClean="0"/>
              <a:t>6/28/2019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AE225-14D6-754C-A980-4484A2C08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28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F884-0963-2A48-8901-B76CA7B77CB7}" type="datetimeFigureOut">
              <a:rPr lang="en-US" smtClean="0"/>
              <a:t>6/28/2019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AE225-14D6-754C-A980-4484A2C08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4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F884-0963-2A48-8901-B76CA7B77CB7}" type="datetimeFigureOut">
              <a:rPr lang="en-US" smtClean="0"/>
              <a:t>6/28/2019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AE225-14D6-754C-A980-4484A2C08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95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F884-0963-2A48-8901-B76CA7B77CB7}" type="datetimeFigureOut">
              <a:rPr lang="en-US" smtClean="0"/>
              <a:t>6/28/2019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AE225-14D6-754C-A980-4484A2C08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75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F884-0963-2A48-8901-B76CA7B77CB7}" type="datetimeFigureOut">
              <a:rPr lang="en-US" smtClean="0"/>
              <a:t>6/28/2019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AE225-14D6-754C-A980-4484A2C08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40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F884-0963-2A48-8901-B76CA7B77CB7}" type="datetimeFigureOut">
              <a:rPr lang="en-US" smtClean="0"/>
              <a:t>6/28/2019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AE225-14D6-754C-A980-4484A2C08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808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F884-0963-2A48-8901-B76CA7B77CB7}" type="datetimeFigureOut">
              <a:rPr lang="en-US" smtClean="0"/>
              <a:t>6/28/2019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AE225-14D6-754C-A980-4484A2C08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260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1F884-0963-2A48-8901-B76CA7B77CB7}" type="datetimeFigureOut">
              <a:rPr lang="en-US" smtClean="0"/>
              <a:t>6/28/2019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AE225-14D6-754C-A980-4484A2C08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43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1F884-0963-2A48-8901-B76CA7B77CB7}" type="datetimeFigureOut">
              <a:rPr lang="en-US" smtClean="0"/>
              <a:t>6/28/2019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AE225-14D6-754C-A980-4484A2C08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78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2688609" y="5557520"/>
            <a:ext cx="4326340" cy="1012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600" i="1" u="sng" dirty="0" smtClean="0">
              <a:solidFill>
                <a:schemeClr val="tx1"/>
              </a:solidFill>
              <a:latin typeface="+mj-lt"/>
            </a:endParaRPr>
          </a:p>
          <a:p>
            <a:r>
              <a:rPr lang="ru-RU" sz="2600" i="1" u="sng" dirty="0" smtClean="0">
                <a:solidFill>
                  <a:schemeClr val="tx1"/>
                </a:solidFill>
                <a:latin typeface="+mj-lt"/>
              </a:rPr>
              <a:t>ДУШАНБЕ –    2019</a:t>
            </a:r>
          </a:p>
          <a:p>
            <a:endParaRPr lang="ru-RU" sz="3800" i="1" u="sng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6950" y="2588089"/>
            <a:ext cx="7751928" cy="70788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g-Cyrl-TJ" sz="4000" b="1" dirty="0" smtClean="0">
                <a:latin typeface="Palatino Linotype" panose="02040502050505030304" pitchFamily="18" charset="0"/>
              </a:rPr>
              <a:t>Идоракунии </a:t>
            </a:r>
            <a:r>
              <a:rPr lang="tg-Cyrl-TJ" sz="4000" b="1" dirty="0" smtClean="0">
                <a:latin typeface="Palatino Linotype" panose="02040502050505030304" pitchFamily="18" charset="0"/>
              </a:rPr>
              <a:t>устувори </a:t>
            </a:r>
            <a:r>
              <a:rPr lang="tg-Cyrl-TJ" sz="4000" b="1" dirty="0" smtClean="0">
                <a:latin typeface="Palatino Linotype" panose="02040502050505030304" pitchFamily="18" charset="0"/>
              </a:rPr>
              <a:t>замин</a:t>
            </a:r>
            <a:endParaRPr lang="ru-RU" sz="3200" b="1" dirty="0">
              <a:latin typeface="Palatino Linotype" panose="0204050205050503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022" y="218363"/>
            <a:ext cx="1569492" cy="1446663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2074460" y="4121624"/>
            <a:ext cx="5581934" cy="1064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g-Cyrl-TJ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Ҳукуматшо Шарипов</a:t>
            </a:r>
          </a:p>
          <a:p>
            <a:pPr algn="ctr"/>
            <a:r>
              <a:rPr lang="tg-Cyrl-TJ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g-Cyrl-TJ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Мушовири кишоварзӣ дар ГТЛ назди Кумитаи ҳифзи муҳити зисти назди Ҳукумати ҶТ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G:\logo FAZA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921" y="1665026"/>
            <a:ext cx="1217324" cy="92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587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04717"/>
            <a:ext cx="7886700" cy="1583140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ru-RU" b="1" dirty="0" smtClean="0">
                <a:latin typeface="Palatino Linotype" panose="02040502050505030304" pitchFamily="18" charset="0"/>
              </a:rPr>
              <a:t/>
            </a:r>
            <a:br>
              <a:rPr lang="ru-RU" b="1" dirty="0" smtClean="0">
                <a:latin typeface="Palatino Linotype" panose="02040502050505030304" pitchFamily="18" charset="0"/>
              </a:rPr>
            </a:br>
            <a:r>
              <a:rPr lang="ru-RU" sz="2700" b="1" dirty="0" smtClean="0">
                <a:latin typeface="Palatino Linotype" panose="02040502050505030304" pitchFamily="18" charset="0"/>
              </a:rPr>
              <a:t>Аз </a:t>
            </a:r>
            <a:r>
              <a:rPr lang="ru-RU" sz="2700" b="1" dirty="0" err="1" smtClean="0">
                <a:latin typeface="Palatino Linotype" panose="02040502050505030304" pitchFamily="18" charset="0"/>
              </a:rPr>
              <a:t>Паёми</a:t>
            </a:r>
            <a:r>
              <a:rPr lang="ru-RU" sz="2700" b="1" dirty="0" smtClean="0">
                <a:latin typeface="Palatino Linotype" panose="02040502050505030304" pitchFamily="18" charset="0"/>
              </a:rPr>
              <a:t> </a:t>
            </a:r>
            <a:r>
              <a:rPr lang="ru-RU" sz="2700" b="1" dirty="0" err="1" smtClean="0">
                <a:latin typeface="Palatino Linotype" panose="02040502050505030304" pitchFamily="18" charset="0"/>
              </a:rPr>
              <a:t>Президенти</a:t>
            </a:r>
            <a:r>
              <a:rPr lang="ru-RU" sz="2700" b="1" dirty="0" smtClean="0">
                <a:latin typeface="Palatino Linotype" panose="02040502050505030304" pitchFamily="18" charset="0"/>
              </a:rPr>
              <a:t> </a:t>
            </a:r>
            <a:r>
              <a:rPr lang="ru-RU" sz="2700" b="1" dirty="0" err="1">
                <a:latin typeface="Palatino Linotype" panose="02040502050505030304" pitchFamily="18" charset="0"/>
              </a:rPr>
              <a:t>Ҷумҳурии</a:t>
            </a:r>
            <a:r>
              <a:rPr lang="ru-RU" sz="2700" b="1" dirty="0">
                <a:latin typeface="Palatino Linotype" panose="02040502050505030304" pitchFamily="18" charset="0"/>
              </a:rPr>
              <a:t> </a:t>
            </a:r>
            <a:r>
              <a:rPr lang="ru-RU" sz="2700" b="1" dirty="0" err="1">
                <a:latin typeface="Palatino Linotype" panose="02040502050505030304" pitchFamily="18" charset="0"/>
              </a:rPr>
              <a:t>Тоҷикистон</a:t>
            </a:r>
            <a:r>
              <a:rPr lang="ru-RU" sz="2700" b="1" dirty="0">
                <a:latin typeface="Palatino Linotype" panose="02040502050505030304" pitchFamily="18" charset="0"/>
              </a:rPr>
              <a:t> ба </a:t>
            </a:r>
            <a:r>
              <a:rPr lang="ru-RU" sz="2700" b="1" dirty="0" err="1">
                <a:latin typeface="Palatino Linotype" panose="02040502050505030304" pitchFamily="18" charset="0"/>
              </a:rPr>
              <a:t>Маҷлиси</a:t>
            </a:r>
            <a:r>
              <a:rPr lang="ru-RU" sz="2700" b="1" dirty="0">
                <a:latin typeface="Palatino Linotype" panose="02040502050505030304" pitchFamily="18" charset="0"/>
              </a:rPr>
              <a:t> </a:t>
            </a:r>
            <a:r>
              <a:rPr lang="ru-RU" sz="2700" b="1" dirty="0" err="1">
                <a:latin typeface="Palatino Linotype" panose="02040502050505030304" pitchFamily="18" charset="0"/>
              </a:rPr>
              <a:t>Олии</a:t>
            </a:r>
            <a:r>
              <a:rPr lang="ru-RU" sz="2700" b="1" dirty="0">
                <a:latin typeface="Palatino Linotype" panose="02040502050505030304" pitchFamily="18" charset="0"/>
              </a:rPr>
              <a:t> </a:t>
            </a:r>
            <a:r>
              <a:rPr lang="ru-RU" sz="2700" b="1" dirty="0" err="1">
                <a:latin typeface="Palatino Linotype" panose="02040502050505030304" pitchFamily="18" charset="0"/>
              </a:rPr>
              <a:t>Ҷумҳурии</a:t>
            </a:r>
            <a:r>
              <a:rPr lang="ru-RU" sz="2700" b="1" dirty="0">
                <a:latin typeface="Palatino Linotype" panose="02040502050505030304" pitchFamily="18" charset="0"/>
              </a:rPr>
              <a:t> </a:t>
            </a:r>
            <a:r>
              <a:rPr lang="ru-RU" sz="2700" b="1" dirty="0" err="1">
                <a:latin typeface="Palatino Linotype" panose="02040502050505030304" pitchFamily="18" charset="0"/>
              </a:rPr>
              <a:t>Тоҷикистон</a:t>
            </a:r>
            <a:r>
              <a:rPr lang="ru-RU" sz="2700" dirty="0">
                <a:latin typeface="Palatino Linotype" panose="02040502050505030304" pitchFamily="18" charset="0"/>
              </a:rPr>
              <a:t/>
            </a:r>
            <a:br>
              <a:rPr lang="ru-RU" sz="2700" dirty="0">
                <a:latin typeface="Palatino Linotype" panose="02040502050505030304" pitchFamily="18" charset="0"/>
              </a:rPr>
            </a:br>
            <a:r>
              <a:rPr lang="ru-RU" sz="2700" dirty="0">
                <a:latin typeface="Palatino Linotype" panose="02040502050505030304" pitchFamily="18" charset="0"/>
              </a:rPr>
              <a:t>26.12.2018 12:21, </a:t>
            </a:r>
            <a:r>
              <a:rPr lang="ru-RU" sz="2700" dirty="0" err="1">
                <a:latin typeface="Palatino Linotype" panose="02040502050505030304" pitchFamily="18" charset="0"/>
              </a:rPr>
              <a:t>шаҳри</a:t>
            </a:r>
            <a:r>
              <a:rPr lang="ru-RU" sz="2700" dirty="0">
                <a:latin typeface="Palatino Linotype" panose="02040502050505030304" pitchFamily="18" charset="0"/>
              </a:rPr>
              <a:t> Душанбе</a:t>
            </a:r>
            <a:r>
              <a:rPr lang="ru-RU" dirty="0">
                <a:latin typeface="Palatino Linotype" panose="02040502050505030304" pitchFamily="18" charset="0"/>
              </a:rPr>
              <a:t/>
            </a:r>
            <a:br>
              <a:rPr lang="ru-RU" dirty="0">
                <a:latin typeface="Palatino Linotype" panose="02040502050505030304" pitchFamily="18" charset="0"/>
              </a:rPr>
            </a:br>
            <a:endParaRPr lang="ru-RU" dirty="0">
              <a:latin typeface="Palatino Linotype" panose="020405020505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112228"/>
            <a:ext cx="7886700" cy="4351338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Palatino Linotype" panose="02040502050505030304" pitchFamily="18" charset="0"/>
              </a:rPr>
              <a:t>Мо </a:t>
            </a:r>
            <a:r>
              <a:rPr lang="ru-RU" sz="2400" dirty="0" err="1">
                <a:latin typeface="Palatino Linotype" panose="02040502050505030304" pitchFamily="18" charset="0"/>
              </a:rPr>
              <a:t>бояд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барои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беҳтар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намудани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некӯаҳволии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мардум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обу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заминро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самаранок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истифода</a:t>
            </a:r>
            <a:r>
              <a:rPr lang="ru-RU" sz="2400" dirty="0">
                <a:latin typeface="Palatino Linotype" panose="02040502050505030304" pitchFamily="18" charset="0"/>
              </a:rPr>
              <a:t> бурда, </a:t>
            </a:r>
            <a:r>
              <a:rPr lang="ru-RU" sz="2400" dirty="0" err="1">
                <a:latin typeface="Palatino Linotype" panose="02040502050505030304" pitchFamily="18" charset="0"/>
              </a:rPr>
              <a:t>истеҳсоли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маводи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ғизоиро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зиёд</a:t>
            </a:r>
            <a:r>
              <a:rPr lang="ru-RU" sz="2400" dirty="0">
                <a:latin typeface="Palatino Linotype" panose="02040502050505030304" pitchFamily="18" charset="0"/>
              </a:rPr>
              <a:t> намоем.</a:t>
            </a:r>
          </a:p>
          <a:p>
            <a:pPr algn="just"/>
            <a:r>
              <a:rPr lang="ru-RU" sz="2400" dirty="0" err="1" smtClean="0">
                <a:latin typeface="Palatino Linotype" panose="02040502050505030304" pitchFamily="18" charset="0"/>
              </a:rPr>
              <a:t>Мақсад</a:t>
            </a:r>
            <a:r>
              <a:rPr lang="ru-RU" sz="2400" dirty="0" smtClean="0">
                <a:latin typeface="Palatino Linotype" panose="02040502050505030304" pitchFamily="18" charset="0"/>
              </a:rPr>
              <a:t> аз </a:t>
            </a:r>
            <a:r>
              <a:rPr lang="ru-RU" sz="2400" dirty="0" err="1" smtClean="0">
                <a:latin typeface="Palatino Linotype" panose="02040502050505030304" pitchFamily="18" charset="0"/>
              </a:rPr>
              <a:t>эълони</a:t>
            </a:r>
            <a:r>
              <a:rPr lang="ru-RU" sz="2400" dirty="0" smtClean="0">
                <a:latin typeface="Palatino Linotype" panose="02040502050505030304" pitchFamily="18" charset="0"/>
              </a:rPr>
              <a:t> </a:t>
            </a:r>
            <a:r>
              <a:rPr lang="ru-RU" sz="2400" dirty="0" err="1" smtClean="0">
                <a:latin typeface="Palatino Linotype" panose="02040502050505030304" pitchFamily="18" charset="0"/>
              </a:rPr>
              <a:t>солҳои</a:t>
            </a:r>
            <a:r>
              <a:rPr lang="ru-RU" sz="2400" dirty="0" smtClean="0">
                <a:latin typeface="Palatino Linotype" panose="02040502050505030304" pitchFamily="18" charset="0"/>
              </a:rPr>
              <a:t> 2019 -2021, </a:t>
            </a:r>
            <a:r>
              <a:rPr lang="ru-RU" sz="2400" dirty="0" err="1" smtClean="0">
                <a:latin typeface="Palatino Linotype" panose="02040502050505030304" pitchFamily="18" charset="0"/>
              </a:rPr>
              <a:t>солҳои</a:t>
            </a:r>
            <a:r>
              <a:rPr lang="ru-RU" sz="2400" dirty="0" smtClean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рушди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деҳот</a:t>
            </a:r>
            <a:r>
              <a:rPr lang="ru-RU" sz="2400" dirty="0">
                <a:latin typeface="Palatino Linotype" panose="02040502050505030304" pitchFamily="18" charset="0"/>
              </a:rPr>
              <a:t>, </a:t>
            </a:r>
            <a:r>
              <a:rPr lang="ru-RU" sz="2400" dirty="0" err="1">
                <a:latin typeface="Palatino Linotype" panose="02040502050505030304" pitchFamily="18" charset="0"/>
              </a:rPr>
              <a:t>сайёҳӣ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ва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ҳунарҳои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мардумӣ</a:t>
            </a:r>
            <a:r>
              <a:rPr lang="ru-RU" sz="2400" dirty="0" err="1" smtClean="0">
                <a:latin typeface="Palatino Linotype" panose="02040502050505030304" pitchFamily="18" charset="0"/>
              </a:rPr>
              <a:t>и</a:t>
            </a:r>
            <a:r>
              <a:rPr lang="ru-RU" sz="2400" dirty="0" smtClean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асосӣ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smtClean="0">
                <a:latin typeface="Palatino Linotype" panose="02040502050505030304" pitchFamily="18" charset="0"/>
              </a:rPr>
              <a:t>ин </a:t>
            </a:r>
            <a:r>
              <a:rPr lang="ru-RU" sz="2400" dirty="0" err="1" smtClean="0">
                <a:latin typeface="Palatino Linotype" panose="02040502050505030304" pitchFamily="18" charset="0"/>
              </a:rPr>
              <a:t>боз</a:t>
            </a:r>
            <a:r>
              <a:rPr lang="ru-RU" sz="2400" dirty="0" smtClean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ҳам</a:t>
            </a:r>
            <a:r>
              <a:rPr lang="ru-RU" sz="2400" dirty="0">
                <a:latin typeface="Palatino Linotype" panose="02040502050505030304" pitchFamily="18" charset="0"/>
              </a:rPr>
              <a:t> обод </a:t>
            </a:r>
            <a:r>
              <a:rPr lang="ru-RU" sz="2400" dirty="0" err="1">
                <a:latin typeface="Palatino Linotype" panose="02040502050505030304" pitchFamily="18" charset="0"/>
              </a:rPr>
              <a:t>кардани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Тоҷикистон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ва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ҳалли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масъалаҳои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иҷтимоии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аҳолӣ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бо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роҳи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беҳтар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намудани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инфрасохтор</a:t>
            </a:r>
            <a:r>
              <a:rPr lang="ru-RU" sz="2400" dirty="0">
                <a:latin typeface="Palatino Linotype" panose="02040502050505030304" pitchFamily="18" charset="0"/>
              </a:rPr>
              <a:t>, </a:t>
            </a:r>
            <a:r>
              <a:rPr lang="ru-RU" sz="2400" dirty="0" err="1" smtClean="0">
                <a:latin typeface="Palatino Linotype" panose="02040502050505030304" pitchFamily="18" charset="0"/>
              </a:rPr>
              <a:t>таъмин</a:t>
            </a:r>
            <a:r>
              <a:rPr lang="ru-RU" sz="2400" dirty="0" smtClean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кардани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аҳолии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деҳот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бо</a:t>
            </a:r>
            <a:r>
              <a:rPr lang="ru-RU" sz="2400" dirty="0">
                <a:latin typeface="Palatino Linotype" panose="02040502050505030304" pitchFamily="18" charset="0"/>
              </a:rPr>
              <a:t> оби </a:t>
            </a:r>
            <a:r>
              <a:rPr lang="ru-RU" sz="2400" dirty="0" err="1">
                <a:latin typeface="Palatino Linotype" panose="02040502050505030304" pitchFamily="18" charset="0"/>
              </a:rPr>
              <a:t>босифати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 smtClean="0">
                <a:latin typeface="Palatino Linotype" panose="02040502050505030304" pitchFamily="18" charset="0"/>
              </a:rPr>
              <a:t>ошомиданӣ</a:t>
            </a:r>
            <a:r>
              <a:rPr lang="ru-RU" sz="2400" dirty="0" smtClean="0">
                <a:latin typeface="Palatino Linotype" panose="02040502050505030304" pitchFamily="18" charset="0"/>
              </a:rPr>
              <a:t>, </a:t>
            </a:r>
            <a:r>
              <a:rPr lang="ru-RU" sz="2400" dirty="0">
                <a:latin typeface="Palatino Linotype" panose="02040502050505030304" pitchFamily="18" charset="0"/>
              </a:rPr>
              <a:t>ба </a:t>
            </a:r>
            <a:r>
              <a:rPr lang="ru-RU" sz="2400" dirty="0" err="1">
                <a:latin typeface="Palatino Linotype" panose="02040502050505030304" pitchFamily="18" charset="0"/>
              </a:rPr>
              <a:t>талаботи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муосир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мутобиқ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сохтани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сатҳи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хизматрасонӣ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ва</a:t>
            </a:r>
            <a:r>
              <a:rPr lang="ru-RU" sz="2400" dirty="0">
                <a:latin typeface="Palatino Linotype" panose="02040502050505030304" pitchFamily="18" charset="0"/>
              </a:rPr>
              <a:t> баланд </a:t>
            </a:r>
            <a:r>
              <a:rPr lang="ru-RU" sz="2400" dirty="0" err="1">
                <a:latin typeface="Palatino Linotype" panose="02040502050505030304" pitchFamily="18" charset="0"/>
              </a:rPr>
              <a:t>бардоштани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некӯаҳволии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мардум</a:t>
            </a:r>
            <a:r>
              <a:rPr lang="ru-RU" sz="2400" dirty="0">
                <a:latin typeface="Palatino Linotype" panose="02040502050505030304" pitchFamily="18" charset="0"/>
              </a:rPr>
              <a:t> дар </a:t>
            </a:r>
            <a:r>
              <a:rPr lang="ru-RU" sz="2400" dirty="0" err="1">
                <a:latin typeface="Palatino Linotype" panose="02040502050505030304" pitchFamily="18" charset="0"/>
              </a:rPr>
              <a:t>ҳар</a:t>
            </a:r>
            <a:r>
              <a:rPr lang="ru-RU" sz="2400" dirty="0">
                <a:latin typeface="Palatino Linotype" panose="02040502050505030304" pitchFamily="18" charset="0"/>
              </a:rPr>
              <a:t> як </a:t>
            </a:r>
            <a:r>
              <a:rPr lang="ru-RU" sz="2400" dirty="0" err="1">
                <a:latin typeface="Palatino Linotype" panose="02040502050505030304" pitchFamily="18" charset="0"/>
              </a:rPr>
              <a:t>деҳа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ва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маҳалли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>
                <a:latin typeface="Palatino Linotype" panose="02040502050505030304" pitchFamily="18" charset="0"/>
              </a:rPr>
              <a:t>аҳолинишин</a:t>
            </a:r>
            <a:r>
              <a:rPr lang="ru-RU" sz="2400" dirty="0">
                <a:latin typeface="Palatino Linotype" panose="02040502050505030304" pitchFamily="18" charset="0"/>
              </a:rPr>
              <a:t> </a:t>
            </a:r>
            <a:r>
              <a:rPr lang="ru-RU" sz="2400" dirty="0" err="1" smtClean="0">
                <a:latin typeface="Palatino Linotype" panose="02040502050505030304" pitchFamily="18" charset="0"/>
              </a:rPr>
              <a:t>мебошад</a:t>
            </a:r>
            <a:r>
              <a:rPr lang="ru-RU" sz="2400" dirty="0" smtClean="0">
                <a:latin typeface="Palatino Linotype" panose="02040502050505030304" pitchFamily="18" charset="0"/>
              </a:rPr>
              <a:t>.</a:t>
            </a:r>
            <a:endParaRPr lang="ru-RU" sz="24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85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19721"/>
            <a:ext cx="8160430" cy="941887"/>
          </a:xfrm>
        </p:spPr>
        <p:txBody>
          <a:bodyPr>
            <a:noAutofit/>
          </a:bodyPr>
          <a:lstStyle/>
          <a:p>
            <a:pPr algn="ctr" fontAlgn="base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КОДЕКСИ ЗАМИНИ ҶУМҲУРИИ </a:t>
            </a:r>
            <a:r>
              <a:rPr lang="ru-RU" sz="2800" b="1" dirty="0"/>
              <a:t>ТОҶИКИСТОН</a:t>
            </a:r>
            <a:br>
              <a:rPr lang="ru-RU" sz="2800" b="1" dirty="0"/>
            </a:br>
            <a:r>
              <a:rPr lang="ru-RU" sz="2800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057643"/>
            <a:ext cx="8160430" cy="2541658"/>
          </a:xfrm>
        </p:spPr>
        <p:txBody>
          <a:bodyPr>
            <a:normAutofit fontScale="92500"/>
          </a:bodyPr>
          <a:lstStyle/>
          <a:p>
            <a:pPr marL="0" indent="0" algn="just" fontAlgn="base">
              <a:buNone/>
            </a:pPr>
            <a:r>
              <a:rPr lang="ru-RU" sz="2800" b="1" dirty="0" err="1" smtClean="0"/>
              <a:t>Кодекси</a:t>
            </a:r>
            <a:r>
              <a:rPr lang="ru-RU" sz="2800" b="1" dirty="0" smtClean="0"/>
              <a:t> </a:t>
            </a:r>
            <a:r>
              <a:rPr lang="ru-RU" sz="2800" b="1" dirty="0" err="1"/>
              <a:t>мазкур</a:t>
            </a:r>
            <a:r>
              <a:rPr lang="ru-RU" sz="2800" b="1" dirty="0"/>
              <a:t> </a:t>
            </a:r>
            <a:r>
              <a:rPr lang="ru-RU" sz="2800" b="1" dirty="0" err="1"/>
              <a:t>муносибатҳои</a:t>
            </a:r>
            <a:r>
              <a:rPr lang="ru-RU" sz="2800" b="1" dirty="0"/>
              <a:t> </a:t>
            </a:r>
            <a:r>
              <a:rPr lang="ru-RU" sz="2800" b="1" dirty="0" err="1"/>
              <a:t>заминистифодабариро</a:t>
            </a:r>
            <a:r>
              <a:rPr lang="ru-RU" sz="2800" b="1" dirty="0"/>
              <a:t> </a:t>
            </a:r>
            <a:r>
              <a:rPr lang="ru-RU" sz="2800" b="1" dirty="0" err="1"/>
              <a:t>танзим</a:t>
            </a:r>
            <a:r>
              <a:rPr lang="ru-RU" sz="2800" b="1" dirty="0"/>
              <a:t> </a:t>
            </a:r>
            <a:r>
              <a:rPr lang="ru-RU" sz="2800" b="1" dirty="0" err="1"/>
              <a:t>намуда</a:t>
            </a:r>
            <a:r>
              <a:rPr lang="ru-RU" sz="2800" b="1" dirty="0"/>
              <a:t>, </a:t>
            </a:r>
            <a:r>
              <a:rPr lang="ru-RU" sz="2800" b="1" dirty="0" err="1"/>
              <a:t>барои</a:t>
            </a:r>
            <a:r>
              <a:rPr lang="ru-RU" sz="2800" b="1" dirty="0"/>
              <a:t>  </a:t>
            </a:r>
            <a:r>
              <a:rPr lang="ru-RU" sz="2800" b="1" dirty="0" err="1"/>
              <a:t>истифода</a:t>
            </a:r>
            <a:r>
              <a:rPr lang="ru-RU" sz="2800" b="1" dirty="0"/>
              <a:t> </a:t>
            </a:r>
            <a:r>
              <a:rPr lang="ru-RU" sz="2800" b="1" dirty="0" err="1"/>
              <a:t>ва</a:t>
            </a:r>
            <a:r>
              <a:rPr lang="ru-RU" sz="2800" b="1" dirty="0"/>
              <a:t> </a:t>
            </a:r>
            <a:r>
              <a:rPr lang="ru-RU" sz="2800" b="1" dirty="0" err="1"/>
              <a:t>ҳифзи</a:t>
            </a:r>
            <a:r>
              <a:rPr lang="ru-RU" sz="2800" b="1" dirty="0"/>
              <a:t> </a:t>
            </a:r>
            <a:r>
              <a:rPr lang="ru-RU" sz="2800" b="1" dirty="0" err="1"/>
              <a:t>замин</a:t>
            </a:r>
            <a:r>
              <a:rPr lang="ru-RU" sz="2800" b="1" dirty="0"/>
              <a:t>, </a:t>
            </a:r>
            <a:r>
              <a:rPr lang="ru-RU" sz="2800" b="1" dirty="0" err="1"/>
              <a:t>ҳосилхез</a:t>
            </a:r>
            <a:r>
              <a:rPr lang="ru-RU" sz="2800" b="1" dirty="0"/>
              <a:t> </a:t>
            </a:r>
            <a:r>
              <a:rPr lang="ru-RU" sz="2800" b="1" dirty="0" err="1"/>
              <a:t>кардани</a:t>
            </a:r>
            <a:r>
              <a:rPr lang="ru-RU" sz="2800" b="1" dirty="0"/>
              <a:t> он, </a:t>
            </a:r>
            <a:r>
              <a:rPr lang="ru-RU" sz="2800" b="1" dirty="0" err="1"/>
              <a:t>ҳифз</a:t>
            </a:r>
            <a:r>
              <a:rPr lang="ru-RU" sz="2800" b="1" dirty="0"/>
              <a:t> </a:t>
            </a:r>
            <a:r>
              <a:rPr lang="ru-RU" sz="2800" b="1" dirty="0" err="1"/>
              <a:t>ва</a:t>
            </a:r>
            <a:r>
              <a:rPr lang="ru-RU" sz="2800" b="1" dirty="0"/>
              <a:t> </a:t>
            </a:r>
            <a:r>
              <a:rPr lang="ru-RU" sz="2800" b="1" dirty="0" err="1"/>
              <a:t>беҳтар</a:t>
            </a:r>
            <a:r>
              <a:rPr lang="ru-RU" sz="2800" b="1" dirty="0"/>
              <a:t> </a:t>
            </a:r>
            <a:r>
              <a:rPr lang="ru-RU" sz="2800" b="1" dirty="0" err="1"/>
              <a:t>намудани</a:t>
            </a:r>
            <a:r>
              <a:rPr lang="ru-RU" sz="2800" b="1" dirty="0"/>
              <a:t> </a:t>
            </a:r>
            <a:r>
              <a:rPr lang="ru-RU" sz="2800" b="1" dirty="0" err="1"/>
              <a:t>муҳити</a:t>
            </a:r>
            <a:r>
              <a:rPr lang="ru-RU" sz="2800" b="1" dirty="0"/>
              <a:t> </a:t>
            </a:r>
            <a:r>
              <a:rPr lang="ru-RU" sz="2800" b="1" dirty="0" err="1"/>
              <a:t>табиат</a:t>
            </a:r>
            <a:r>
              <a:rPr lang="ru-RU" sz="2800" b="1" dirty="0"/>
              <a:t> </a:t>
            </a:r>
            <a:r>
              <a:rPr lang="ru-RU" sz="2800" b="1" dirty="0" err="1"/>
              <a:t>ва</a:t>
            </a:r>
            <a:r>
              <a:rPr lang="ru-RU" sz="2800" b="1" dirty="0"/>
              <a:t> </a:t>
            </a:r>
            <a:r>
              <a:rPr lang="ru-RU" sz="2800" b="1" dirty="0" err="1"/>
              <a:t>инкишофи</a:t>
            </a:r>
            <a:r>
              <a:rPr lang="ru-RU" sz="2800" b="1" dirty="0"/>
              <a:t> </a:t>
            </a:r>
            <a:r>
              <a:rPr lang="ru-RU" sz="2800" b="1" dirty="0" err="1"/>
              <a:t>баробари</a:t>
            </a:r>
            <a:r>
              <a:rPr lang="ru-RU" sz="2800" b="1" dirty="0"/>
              <a:t> </a:t>
            </a:r>
            <a:r>
              <a:rPr lang="ru-RU" sz="2800" b="1" dirty="0" err="1"/>
              <a:t>ҳамаи</a:t>
            </a:r>
            <a:r>
              <a:rPr lang="ru-RU" sz="2800" b="1" dirty="0"/>
              <a:t> </a:t>
            </a:r>
            <a:r>
              <a:rPr lang="ru-RU" sz="2800" b="1" dirty="0" err="1"/>
              <a:t>шаклҳои</a:t>
            </a:r>
            <a:r>
              <a:rPr lang="ru-RU" sz="2800" b="1" dirty="0"/>
              <a:t> </a:t>
            </a:r>
            <a:r>
              <a:rPr lang="ru-RU" sz="2800" b="1" dirty="0" err="1"/>
              <a:t>хоҷагидорӣ</a:t>
            </a:r>
            <a:r>
              <a:rPr lang="ru-RU" sz="2800" b="1" dirty="0"/>
              <a:t> </a:t>
            </a:r>
            <a:r>
              <a:rPr lang="ru-RU" sz="2800" b="1" dirty="0" err="1"/>
              <a:t>шароит</a:t>
            </a:r>
            <a:r>
              <a:rPr lang="ru-RU" sz="2800" b="1" dirty="0"/>
              <a:t> </a:t>
            </a:r>
            <a:r>
              <a:rPr lang="ru-RU" sz="2800" b="1" dirty="0" err="1"/>
              <a:t>фароҳам</a:t>
            </a:r>
            <a:r>
              <a:rPr lang="ru-RU" sz="2800" b="1" dirty="0"/>
              <a:t> </a:t>
            </a:r>
            <a:r>
              <a:rPr lang="ru-RU" sz="2800" b="1" dirty="0" err="1"/>
              <a:t>меоварад</a:t>
            </a:r>
            <a:r>
              <a:rPr lang="ru-RU" sz="2800" b="1" dirty="0" smtClean="0"/>
              <a:t>.</a:t>
            </a:r>
            <a:r>
              <a:rPr lang="ru-RU" sz="2800" b="1" dirty="0"/>
              <a:t> </a:t>
            </a:r>
            <a:endParaRPr lang="ru-RU" sz="2800" b="1" dirty="0" smtClean="0"/>
          </a:p>
          <a:p>
            <a:pPr marL="0" indent="0" algn="just" fontAlgn="base">
              <a:buNone/>
            </a:pPr>
            <a:r>
              <a:rPr lang="ru-RU" sz="2800" b="1" dirty="0" smtClean="0"/>
              <a:t>(13 </a:t>
            </a:r>
            <a:r>
              <a:rPr lang="ru-RU" sz="2800" b="1" dirty="0"/>
              <a:t>декабри соли </a:t>
            </a:r>
            <a:r>
              <a:rPr lang="ru-RU" sz="2800" b="1" dirty="0" smtClean="0"/>
              <a:t>1996, </a:t>
            </a:r>
            <a:r>
              <a:rPr lang="ru-RU" sz="2800" b="1" dirty="0" err="1" smtClean="0"/>
              <a:t>рақами</a:t>
            </a:r>
            <a:r>
              <a:rPr lang="ru-RU" sz="2800" b="1" dirty="0" smtClean="0"/>
              <a:t>  326 (105/17))</a:t>
            </a:r>
          </a:p>
          <a:p>
            <a:pPr marL="0" indent="0" algn="just">
              <a:buNone/>
            </a:pPr>
            <a:endParaRPr lang="tg-Cyrl-TJ" sz="2800" dirty="0">
              <a:latin typeface="Palatino Linotype" panose="02040502050505030304" pitchFamily="18" charset="0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3805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6978" y="920677"/>
            <a:ext cx="824324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Замини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умуми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млн. га 14255,4 </a:t>
            </a:r>
          </a:p>
          <a:p>
            <a:pPr fontAlgn="t"/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Заминҳои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хоҷагии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қишлоқ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3864,6</a:t>
            </a:r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 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ҷумла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- - - - -</a:t>
            </a:r>
          </a:p>
          <a:p>
            <a:pPr fontAlgn="t"/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Обӣ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ҳаз.га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709,0 </a:t>
            </a:r>
          </a:p>
          <a:p>
            <a:pPr fontAlgn="t"/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дарахтони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бисёрсола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ҳаз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га 97,4</a:t>
            </a:r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Алафдаравҳо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ҳаз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Га 17,0 </a:t>
            </a:r>
          </a:p>
          <a:p>
            <a:pPr fontAlgn="t"/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2.5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Чарогоҳ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млн. га  3012,5</a:t>
            </a:r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Дигар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заминҳо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ҳаз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га  28,7</a:t>
            </a:r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923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01216" y="343000"/>
            <a:ext cx="8024169" cy="165618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Сохтори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заминҳои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кишти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зироатҳои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кишоварзӣ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дар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Ҷумҳури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Тоҷикистон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, % 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4191764"/>
              </p:ext>
            </p:extLst>
          </p:nvPr>
        </p:nvGraphicFramePr>
        <p:xfrm>
          <a:off x="928285" y="1999184"/>
          <a:ext cx="769710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970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0" y="-2560"/>
            <a:ext cx="9144000" cy="6860559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420624" indent="-384048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ru-RU" sz="2400" dirty="0" smtClean="0"/>
              <a:t>                           </a:t>
            </a:r>
          </a:p>
          <a:p>
            <a:pPr marL="420624" indent="-384048" algn="just" eaLnBrk="1" fontAlgn="auto" hangingPunct="1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Масоҳати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умумии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чарогоҳ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зиёда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3,0 млн. га –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дар бар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гирифтааст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аз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чумла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420624" indent="-384048" algn="just" eaLnBrk="1" fontAlgn="auto" hangingPunct="1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700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ҳазор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 –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зимистона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баҳорӣ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420624" indent="-384048" algn="just" eaLnBrk="1" fontAlgn="auto" hangingPunct="1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млн. га -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тобистона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420624" indent="-384048" algn="just" eaLnBrk="1" fontAlgn="auto" hangingPunct="1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ҳазор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чарогоххои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доими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амал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мекунад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20624" indent="-384048" algn="just" eaLnBrk="1" fontAlgn="auto" hangingPunct="1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Майдони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кишт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ҳамаги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709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ҳазор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гектар, аз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чумла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470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ҳазор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майдонҳои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кишти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обёришаванда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дохил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мешавад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</a:t>
            </a:r>
          </a:p>
          <a:p>
            <a:pPr marL="420624" indent="-384048" algn="just">
              <a:lnSpc>
                <a:spcPct val="80000"/>
              </a:lnSpc>
              <a:buFont typeface="Wingdings" panose="05000000000000000000" pitchFamily="2" charset="2"/>
              <a:buChar char="q"/>
              <a:defRPr/>
            </a:pP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Ба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айр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 ин дар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майдони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зиёда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аз 115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ҳазор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га.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Майдонҳои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боғҳои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дарахтони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мевадиҳанда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ангур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ташкил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карда 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шудааст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20624" indent="-384048" algn="just" eaLnBrk="1" fontAlgn="auto" hangingPunct="1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ru-RU" sz="3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0624" indent="-384048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ru-RU" sz="32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29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06071"/>
            <a:ext cx="7886700" cy="753990"/>
          </a:xfrm>
        </p:spPr>
        <p:txBody>
          <a:bodyPr>
            <a:normAutofit/>
          </a:bodyPr>
          <a:lstStyle/>
          <a:p>
            <a:pPr algn="ctr"/>
            <a:r>
              <a:rPr lang="tg-Cyrl-TJ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Идоракунии  замин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43488"/>
            <a:ext cx="7886700" cy="124512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g-Cyrl-TJ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Истифодабарии мақсаднок </a:t>
            </a:r>
            <a:r>
              <a:rPr lang="tg-Cyrl-TJ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 дурусти </a:t>
            </a:r>
            <a:r>
              <a:rPr lang="tg-Cyrl-TJ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захираҳои </a:t>
            </a:r>
            <a:r>
              <a:rPr lang="tg-Cyrl-TJ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бо дарназардошти дигар </a:t>
            </a:r>
            <a:r>
              <a:rPr lang="tg-Cyrl-TJ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захираҳои </a:t>
            </a:r>
            <a:r>
              <a:rPr lang="tg-Cyrl-TJ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табиат, ки барои пешбурди хайёти зинда дар сайёра </a:t>
            </a:r>
            <a:r>
              <a:rPr lang="tg-Cyrl-TJ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заруранд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8650" y="3026627"/>
            <a:ext cx="78867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g-Cyrl-TJ" sz="2800" kern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Таъмини </a:t>
            </a:r>
            <a:r>
              <a:rPr lang="tg-Cyrl-TJ" sz="2800" kern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киштгардон, </a:t>
            </a:r>
            <a:endParaRPr lang="tg-Cyrl-TJ" sz="2800" kern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g-Cyrl-TJ" sz="2800" kern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Таъмини ғизонокии </a:t>
            </a:r>
            <a:r>
              <a:rPr lang="tg-Cyrl-TJ" sz="2800" kern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хок</a:t>
            </a:r>
            <a:r>
              <a:rPr lang="tg-Cyrl-TJ" sz="2800" kern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g-Cyrl-TJ" sz="2800" kern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Пешгирии </a:t>
            </a:r>
            <a:r>
              <a:rPr lang="tg-Cyrl-TJ" sz="2800" kern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фарсоиши хок</a:t>
            </a:r>
            <a:r>
              <a:rPr lang="tg-Cyrl-TJ" sz="2800" kern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g-Cyrl-TJ" sz="2800" kern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Истифодаи </a:t>
            </a:r>
            <a:r>
              <a:rPr lang="tg-Cyrl-TJ" sz="2800" kern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дурусти </a:t>
            </a:r>
            <a:r>
              <a:rPr lang="tg-Cyrl-TJ" sz="2800" kern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технологияҳои </a:t>
            </a:r>
            <a:r>
              <a:rPr lang="tg-Cyrl-TJ" sz="2800" kern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гуногун барои </a:t>
            </a:r>
            <a:r>
              <a:rPr lang="tg-Cyrl-TJ" sz="2800" kern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g-Cyrl-TJ" sz="2800" kern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кишоварзон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84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ÐÐ¸ÑÐ»Ð°Ðº Ð² Ð¢Ð°Ð´Ð¶Ð¸ÐºÐ¸ÑÑÐ°Ð½Ðµ: Ð¼ÑÐ¶ÑÐ¸Ð½Ñ Ð½Ð° Ð·Ð°ÑÐ°Ð±Ð¾ÑÐ°Ð½Ð½ÑÐµ Ð² ÑÑÑÐ´Ð¾Ð²Ð¾Ð¹ Ð¼Ð¸Ð³ÑÐ°ÑÐ¸Ð¸ Ð´ÐµÐ½ÑÐ³Ð¸ ÑÐ¼Ð¾Ð³Ð»Ð¸ Ð¿ÑÐ¸Ð¾Ð±ÑÐµÑÑÐ¸ Ð·ÐµÐ¼ÐµÐ»ÑÐ½ÑÐµ ÑÑÐ°ÑÑÐº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907" y="2784143"/>
            <a:ext cx="5227093" cy="396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ÐÑÐµÐ·Ð¸Ð´ÐµÐ½Ñ Ð¢Ð°Ð´Ð¶Ð¸ÐºÐ¸ÑÑÐ°Ð½Ð° Ð² ÑÐµÐ¿Ð»Ð¸ÑÐµ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49922" cy="382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77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03865"/>
          </a:xfrm>
        </p:spPr>
        <p:txBody>
          <a:bodyPr/>
          <a:lstStyle/>
          <a:p>
            <a:pPr algn="ctr"/>
            <a:r>
              <a:rPr lang="tg-Cyrl-TJ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Идоракунии Устувори Захираҳои Замин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73707"/>
            <a:ext cx="8337929" cy="5390866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кардани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донишҳои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сиёсӣ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чорабиниҳои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давлатӣ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фаъолиятҳое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мутаҳидсози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пурқувватгардонии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принсипҳои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иҷтимоиву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муҳити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равона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шудаанд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Баланд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бардоштани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сифати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хизматрасонӣ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маҳсулнокӣ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Коҳиш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хавфи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истеҳсолӣ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Амнияти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озуқаворӣ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Нигоҳдории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иқтидори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захираҳои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пешгирии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таназзули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сарфи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Иқтисодиёти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мустақил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бехатар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вазифа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дорад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Ҳосилноки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Бехатари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Муҳофизат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g-Cyrl-TJ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Худкифоӣ</a:t>
            </a:r>
          </a:p>
          <a:p>
            <a:r>
              <a:rPr lang="tg-Cyrl-TJ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Дастрас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091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504967" y="1478674"/>
            <a:ext cx="8407021" cy="4608512"/>
          </a:xfrm>
        </p:spPr>
        <p:txBody>
          <a:bodyPr>
            <a:normAutofit/>
          </a:bodyPr>
          <a:lstStyle/>
          <a:p>
            <a:r>
              <a:rPr lang="tg-Cyrl-TJ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Истифодаи </a:t>
            </a:r>
            <a:r>
              <a:rPr lang="tg-Cyrl-TJ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оқилонаи захираҳои </a:t>
            </a:r>
            <a:r>
              <a:rPr lang="tg-Cyrl-TJ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замин;</a:t>
            </a:r>
          </a:p>
          <a:p>
            <a:r>
              <a:rPr lang="tg-Cyrl-TJ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Идоракунии </a:t>
            </a:r>
            <a:r>
              <a:rPr lang="tg-Cyrl-TJ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чарогоҳ ва </a:t>
            </a:r>
            <a:r>
              <a:rPr lang="tg-Cyrl-TJ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обҳои дохилихоҷагӣ;</a:t>
            </a:r>
          </a:p>
          <a:p>
            <a:r>
              <a:rPr lang="tg-Cyrl-TJ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Усулҳои </a:t>
            </a:r>
            <a:r>
              <a:rPr lang="tg-Cyrl-TJ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интеграсионии  ҳимояи наботот ва коркарди устувори замин дар </a:t>
            </a:r>
            <a:r>
              <a:rPr lang="tg-Cyrl-TJ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нишеби ва заминҳои ҳамвор </a:t>
            </a:r>
          </a:p>
          <a:p>
            <a:pPr marL="0" indent="0">
              <a:buNone/>
            </a:pPr>
            <a:r>
              <a:rPr lang="tg-Cyrl-TJ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 ин мақсад лоиҳа ин фаъолиятҳоро дар майдони 44499 </a:t>
            </a:r>
            <a:r>
              <a:rPr lang="tg-Cyrl-TJ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гектар амалӣ </a:t>
            </a:r>
            <a:r>
              <a:rPr lang="tg-Cyrl-TJ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гардонида дар онҳо таҷрибаҳои </a:t>
            </a:r>
            <a:r>
              <a:rPr lang="tg-Cyrl-TJ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пешқадамро барои истифода ва баҳтаргардонии  идоракунии замин амалӣ </a:t>
            </a:r>
            <a:r>
              <a:rPr lang="tg-Cyrl-TJ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намуд.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44786" y="197784"/>
            <a:ext cx="7632848" cy="1280890"/>
          </a:xfrm>
        </p:spPr>
        <p:txBody>
          <a:bodyPr>
            <a:normAutofit fontScale="90000"/>
          </a:bodyPr>
          <a:lstStyle/>
          <a:p>
            <a:r>
              <a:rPr lang="tg-Cyrl-TJ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САМТҲОИ АСОИИ ФАЪОЛИЯТҲО ДАР ИДОРАКУНИИ ЭКОЛОГИИ ЗАМИН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09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4024" y="317648"/>
            <a:ext cx="83660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FFFF00"/>
                </a:solidFill>
              </a:rPr>
              <a:t> </a:t>
            </a:r>
            <a:r>
              <a:rPr lang="ru-RU" altLang="ru-RU" sz="2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Усулҳои</a:t>
            </a:r>
            <a:r>
              <a:rPr lang="ru-RU" alt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камхарҷи</a:t>
            </a:r>
            <a:r>
              <a:rPr lang="ru-RU" alt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кишоварзии</a:t>
            </a:r>
            <a:r>
              <a:rPr lang="ru-RU" alt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органикии</a:t>
            </a:r>
            <a:r>
              <a:rPr lang="ru-RU" alt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устувор</a:t>
            </a:r>
            <a:r>
              <a:rPr lang="ru-RU" alt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дар баланд </a:t>
            </a:r>
            <a:r>
              <a:rPr lang="ru-RU" altLang="ru-RU" sz="2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бардоштани</a:t>
            </a:r>
            <a:r>
              <a:rPr lang="ru-RU" alt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ҳосилнокии</a:t>
            </a:r>
            <a:r>
              <a:rPr lang="ru-RU" alt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замин</a:t>
            </a:r>
            <a:endParaRPr lang="ru-RU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4213" y="1358426"/>
            <a:ext cx="8050354" cy="51242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Дар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шароити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имруза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истифодаи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нурихои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сабаби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доштани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нархи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баланд ба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дехкони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одди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дастрас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нест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Дигар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истифодаи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нурихои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бекувватшавии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кисми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болоии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замин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оварда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мерасонад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Вакти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расидааст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сохаи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кишоварзии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органикии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устувор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оварда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аз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усулхои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камхарчи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он ба таври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васеъ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истифода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намуд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ба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монанди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Пору,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шарбатоб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Компост,</a:t>
            </a:r>
          </a:p>
          <a:p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Тарзи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мулчарони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мулчарони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Маҳлули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ғизоии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растанихо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Захрдоруҳои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биологӣ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Кирми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лойхурак</a:t>
            </a:r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g-Cyrl-TJ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Нуриҳои сабз</a:t>
            </a:r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altLang="ru-RU" sz="2000" b="1" dirty="0" smtClean="0">
              <a:solidFill>
                <a:srgbClr val="66FF33"/>
              </a:solidFill>
            </a:endParaRPr>
          </a:p>
          <a:p>
            <a:endParaRPr lang="ru-RU" altLang="ru-RU" sz="2000" b="1" dirty="0">
              <a:solidFill>
                <a:srgbClr val="66FF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5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877488" y="513419"/>
            <a:ext cx="7416823" cy="1185208"/>
          </a:xfrm>
        </p:spPr>
        <p:txBody>
          <a:bodyPr>
            <a:noAutofit/>
          </a:bodyPr>
          <a:lstStyle/>
          <a:p>
            <a:pPr lvl="0" algn="ctr"/>
            <a:r>
              <a:rPr lang="tg-Cyrl-TJ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Таҷрибаҳои беҳтарини лоиҳа  дар </a:t>
            </a:r>
            <a:r>
              <a:rPr lang="tg-Cyrl-TJ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ноҳияҳои зерҳадаф  </a:t>
            </a:r>
            <a:r>
              <a:rPr lang="tg-Cyrl-TJ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оиди пешгири  кардани чораҳои фарсоиши хок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PICT7991"/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40" y="1772816"/>
            <a:ext cx="396044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668910"/>
              </p:ext>
            </p:extLst>
          </p:nvPr>
        </p:nvGraphicFramePr>
        <p:xfrm>
          <a:off x="445440" y="4581128"/>
          <a:ext cx="8316417" cy="20529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4256"/>
                <a:gridCol w="1224136"/>
                <a:gridCol w="1296144"/>
                <a:gridCol w="1296144"/>
                <a:gridCol w="1008112"/>
                <a:gridCol w="1187625"/>
              </a:tblGrid>
              <a:tr h="3938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Вариант/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Повторност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</a:tr>
              <a:tr h="4147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Нахуд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Нахуд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Нахуд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Нахуд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Нахуд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</a:tr>
              <a:tr h="4147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Эспарсет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Юнучқа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Эспарсет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Юнучқа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Эспарсет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</a:tr>
              <a:tr h="4147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Зағер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Зағер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Зағер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Зағер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Зағер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</a:tr>
              <a:tr h="4147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Юнучқа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Эспарсет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Юнучқа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Эспарсет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Юнучқа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36830" marB="3683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405880" y="2060883"/>
            <a:ext cx="4176464" cy="2304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tg-Cyrl-TJ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Киштгардони хокмуҳофиз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tg-Cyrl-TJ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Шинондани алафҳои </a:t>
            </a:r>
            <a:r>
              <a:rPr lang="tg-Cyrl-TJ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бисёрсола, </a:t>
            </a:r>
            <a:r>
              <a:rPr lang="tg-Cyrl-TJ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g-Cyrl-TJ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зироатҳои мобайни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tg-Cyrl-TJ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g-Cyrl-TJ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Кишти тасмагии зироатҳо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заминҳои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нишеб</a:t>
            </a:r>
            <a:r>
              <a:rPr lang="tg-Cyrl-TJ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05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30400" y="69305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Чорабиниҳои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агротехникӣ</a:t>
            </a: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муқобили</a:t>
            </a: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фарсоиши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хок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sz="32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60" y="1196752"/>
            <a:ext cx="3888432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792" y="2708920"/>
            <a:ext cx="4464496" cy="377050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105040" y="140147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Шудгори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начандон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чу</a:t>
            </a:r>
            <a:r>
              <a:rPr lang="tg-Cyrl-TJ" dirty="0">
                <a:latin typeface="Times New Roman" panose="02020603050405020304" pitchFamily="18" charset="0"/>
                <a:ea typeface="Calibri" panose="020F0502020204030204" pitchFamily="34" charset="0"/>
              </a:rPr>
              <a:t>қ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Сихмолазани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кишти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tg-Cyrl-TJ" dirty="0">
                <a:latin typeface="Times New Roman" panose="02020603050405020304" pitchFamily="18" charset="0"/>
                <a:ea typeface="Calibri" panose="020F0502020204030204" pitchFamily="34" charset="0"/>
              </a:rPr>
              <a:t>ҷ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уякии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зироат</a:t>
            </a:r>
            <a:r>
              <a:rPr lang="tg-Cyrl-TJ" dirty="0">
                <a:latin typeface="Times New Roman" panose="02020603050405020304" pitchFamily="18" charset="0"/>
                <a:ea typeface="Calibri" panose="020F0502020204030204" pitchFamily="34" charset="0"/>
              </a:rPr>
              <a:t>ҳ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о дар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му</a:t>
            </a:r>
            <a:r>
              <a:rPr lang="tg-Cyrl-TJ" dirty="0">
                <a:latin typeface="Times New Roman" panose="02020603050405020304" pitchFamily="18" charset="0"/>
                <a:ea typeface="Calibri" panose="020F0502020204030204" pitchFamily="34" charset="0"/>
              </a:rPr>
              <a:t>қ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обили </a:t>
            </a:r>
            <a:r>
              <a:rPr lang="ru-RU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нишеби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26344" y="4448099"/>
            <a:ext cx="39786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Му</a:t>
            </a:r>
            <a:r>
              <a:rPr lang="tg-Cyrl-TJ" dirty="0">
                <a:latin typeface="Times New Roman" panose="02020603050405020304" pitchFamily="18" charset="0"/>
                <a:ea typeface="Calibri" panose="020F0502020204030204" pitchFamily="34" charset="0"/>
              </a:rPr>
              <a:t>ҳ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офизати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хок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дар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нишебизамин</a:t>
            </a:r>
            <a:r>
              <a:rPr lang="tg-Cyrl-TJ" dirty="0">
                <a:latin typeface="Times New Roman" panose="02020603050405020304" pitchFamily="18" charset="0"/>
                <a:ea typeface="Calibri" panose="020F0502020204030204" pitchFamily="34" charset="0"/>
              </a:rPr>
              <a:t>ҳ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о:</a:t>
            </a:r>
          </a:p>
          <a:p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Даст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кашидан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аз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чапаргардонкунонии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хок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Мондани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бо</a:t>
            </a:r>
            <a:r>
              <a:rPr lang="tg-Cyrl-TJ" dirty="0">
                <a:latin typeface="Times New Roman" panose="02020603050405020304" pitchFamily="18" charset="0"/>
                <a:ea typeface="Calibri" panose="020F0502020204030204" pitchFamily="34" charset="0"/>
              </a:rPr>
              <a:t>қ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имондаи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баргу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поя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ва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танаи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растаниҳо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дар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болои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tg-Cyrl-TJ" dirty="0">
                <a:latin typeface="Times New Roman" panose="02020603050405020304" pitchFamily="18" charset="0"/>
                <a:ea typeface="Calibri" panose="020F0502020204030204" pitchFamily="34" charset="0"/>
              </a:rPr>
              <a:t>қ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абати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шудгоршавандаи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хок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840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233760" y="274805"/>
            <a:ext cx="72728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g-Cyrl-TJ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Чорабиниҳои ҷангалтехники муқобили фарсоиш</a:t>
            </a:r>
            <a:endParaRPr lang="ru-RU" sz="32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40" y="1288534"/>
            <a:ext cx="2881384" cy="228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872" y="2818104"/>
            <a:ext cx="3127597" cy="219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739" y="4042241"/>
            <a:ext cx="3345829" cy="250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31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835696" y="548680"/>
            <a:ext cx="63863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g-Cyrl-TJ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Бунёди иншоотҳои гидротехники</a:t>
            </a:r>
            <a:endParaRPr lang="ru-RU" sz="32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4392488" cy="359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PICT7945"/>
          <p:cNvPicPr>
            <a:picLocks noChangeAspect="1" noChangeArrowheads="1"/>
          </p:cNvPicPr>
          <p:nvPr/>
        </p:nvPicPr>
        <p:blipFill>
          <a:blip r:embed="rId3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379" y="2564904"/>
            <a:ext cx="4644008" cy="3791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230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1403648" y="260648"/>
            <a:ext cx="7383194" cy="50362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Чапаракбанди</a:t>
            </a: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дар </a:t>
            </a:r>
            <a:r>
              <a:rPr lang="ru-RU" alt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дараю</a:t>
            </a: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ҷариҳо</a:t>
            </a: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9" name="Содержимое 7" descr="D:\DATA (D)\проект Пастбища Илхом 2\time sheet 2013\фото Развитие села\21-22.05.13 Косатарош\DSC05007.JP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6290" y="908720"/>
            <a:ext cx="3565630" cy="3225540"/>
          </a:xfrm>
          <a:solidFill>
            <a:schemeClr val="accent2"/>
          </a:solidFill>
          <a:ln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" name="Рисунок 2" descr="20130411_1640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407584"/>
            <a:ext cx="407196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08" y="3739486"/>
            <a:ext cx="3664712" cy="300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0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SCN06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893" y="3630304"/>
            <a:ext cx="3780429" cy="31521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Tijdelijke aanduiding voor inhoud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59" y="352826"/>
            <a:ext cx="4135271" cy="3454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Afbeelding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5648" y="352827"/>
            <a:ext cx="4408227" cy="3982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09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501254" y="0"/>
            <a:ext cx="7219665" cy="842211"/>
          </a:xfr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t">
            <a:normAutofit fontScale="90000"/>
          </a:bodyPr>
          <a:lstStyle/>
          <a:p>
            <a:pPr algn="ctr"/>
            <a:r>
              <a:rPr lang="tg-Cyrl-TJ" sz="3600" dirty="0" smtClean="0"/>
              <a:t>   </a:t>
            </a:r>
            <a:r>
              <a:rPr lang="tg-Cyrl-TJ" sz="2700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Сохтмони роҳ ва гузаргоҳ истифодаи дуруст ва саривақтии чарогоҳ аст</a:t>
            </a:r>
            <a:endParaRPr lang="en-US" sz="2700" dirty="0">
              <a:latin typeface="Palatino Linotype" panose="02040502050505030304" pitchFamily="18" charset="0"/>
            </a:endParaRPr>
          </a:p>
        </p:txBody>
      </p:sp>
      <p:pic>
        <p:nvPicPr>
          <p:cNvPr id="9" name="Picture 2" descr="DSC001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43" y="780000"/>
            <a:ext cx="4435523" cy="326055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1" name="Picture 4" descr="DSC0019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378" y="717788"/>
            <a:ext cx="4369621" cy="32605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DSCN0153"/>
          <p:cNvPicPr>
            <a:picLocks noChangeAspect="1" noChangeArrowheads="1"/>
          </p:cNvPicPr>
          <p:nvPr/>
        </p:nvPicPr>
        <p:blipFill>
          <a:blip r:embed="rId4">
            <a:lum bright="-4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43" y="3582535"/>
            <a:ext cx="4435523" cy="32754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16" y="3657603"/>
            <a:ext cx="4367283" cy="3166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481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13602" y="1697335"/>
            <a:ext cx="65582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Ташаккур</a:t>
            </a:r>
            <a:endParaRPr lang="en-US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98880" y="3190240"/>
            <a:ext cx="7772400" cy="2570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600" dirty="0" smtClean="0"/>
              <a:t/>
            </a:r>
            <a:br>
              <a:rPr lang="ru-RU" sz="6600" dirty="0" smtClean="0"/>
            </a:br>
            <a:r>
              <a:rPr lang="ru-RU" sz="26700" dirty="0" smtClean="0"/>
              <a:t>?</a:t>
            </a:r>
            <a:endParaRPr lang="en-US" sz="26700" dirty="0"/>
          </a:p>
        </p:txBody>
      </p:sp>
    </p:spTree>
    <p:extLst>
      <p:ext uri="{BB962C8B-B14F-4D97-AF65-F5344CB8AC3E}">
        <p14:creationId xmlns:p14="http://schemas.microsoft.com/office/powerpoint/2010/main" val="416044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4842</TotalTime>
  <Words>666</Words>
  <Application>Microsoft Office PowerPoint</Application>
  <PresentationFormat>Экран (4:3)</PresentationFormat>
  <Paragraphs>123</Paragraphs>
  <Slides>19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Palatino Linotype</vt:lpstr>
      <vt:lpstr>Times New Roman</vt:lpstr>
      <vt:lpstr>Wingdings</vt:lpstr>
      <vt:lpstr>Wingdings 2</vt:lpstr>
      <vt:lpstr>Тема Office</vt:lpstr>
      <vt:lpstr>Презентация PowerPoint</vt:lpstr>
      <vt:lpstr> Аз Паёми Президенти Ҷумҳурии Тоҷикистон ба Маҷлиси Олии Ҷумҳурии Тоҷикистон 26.12.2018 12:21, шаҳри Душанбе </vt:lpstr>
      <vt:lpstr> КОДЕКСИ ЗАМИНИ ҶУМҲУРИИ ТОҶИКИСТОН  </vt:lpstr>
      <vt:lpstr>Презентация PowerPoint</vt:lpstr>
      <vt:lpstr>Сохтори заминҳои кишти зироатҳои кишоварзӣ дар Ҷумҳури Тоҷикистон , % </vt:lpstr>
      <vt:lpstr>Презентация PowerPoint</vt:lpstr>
      <vt:lpstr>Идоракунии  замин </vt:lpstr>
      <vt:lpstr>Презентация PowerPoint</vt:lpstr>
      <vt:lpstr>Идоракунии Устувори Захираҳои Замин </vt:lpstr>
      <vt:lpstr>САМТҲОИ АСОИИ ФАЪОЛИЯТҲО ДАР ИДОРАКУНИИ ЭКОЛОГИИ ЗАМИН </vt:lpstr>
      <vt:lpstr>Презентация PowerPoint</vt:lpstr>
      <vt:lpstr>Таҷрибаҳои беҳтарини лоиҳа  дар ноҳияҳои зерҳадаф  оиди пешгири  кардани чораҳои фарсоиши хок</vt:lpstr>
      <vt:lpstr>Презентация PowerPoint</vt:lpstr>
      <vt:lpstr>Презентация PowerPoint</vt:lpstr>
      <vt:lpstr>Презентация PowerPoint</vt:lpstr>
      <vt:lpstr>Чапаракбанди дар дараю  ҷариҳо  </vt:lpstr>
      <vt:lpstr>Презентация PowerPoint</vt:lpstr>
      <vt:lpstr>   Сохтмони роҳ ва гузаргоҳ истифодаи дуруст ва саривақтии чарогоҳ аст</vt:lpstr>
      <vt:lpstr>Презентация PowerPoint</vt:lpstr>
    </vt:vector>
  </TitlesOfParts>
  <Company>Dovar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Идоракунии замин бо дарназардошти мухити зист ва восилахои пешбурди зиндаги дар дехот</dc:title>
  <dc:creator>Askarsho Zevarshoev</dc:creator>
  <cp:lastModifiedBy>Hukumatsho Sharipov</cp:lastModifiedBy>
  <cp:revision>118</cp:revision>
  <dcterms:created xsi:type="dcterms:W3CDTF">2014-07-29T11:03:53Z</dcterms:created>
  <dcterms:modified xsi:type="dcterms:W3CDTF">2019-06-28T13:23:19Z</dcterms:modified>
</cp:coreProperties>
</file>